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93D356-0E3B-4F6C-A75E-A2F313D76C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47CE8B-8A36-43C3-9ABA-4C8C603E1C75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0C69A2-B55B-4662-8B07-DD66DDE416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Проектная деятельность в начальной школе.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587680" cy="1800200"/>
          </a:xfrm>
        </p:spPr>
        <p:txBody>
          <a:bodyPr/>
          <a:lstStyle/>
          <a:p>
            <a:r>
              <a:rPr lang="ru-RU" dirty="0" err="1"/>
              <a:t>Черновская</a:t>
            </a:r>
            <a:r>
              <a:rPr lang="ru-RU" dirty="0"/>
              <a:t> </a:t>
            </a:r>
            <a:r>
              <a:rPr lang="ru-RU" dirty="0" smtClean="0"/>
              <a:t>И.Ю.</a:t>
            </a:r>
            <a:endParaRPr lang="en-US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начальной </a:t>
            </a:r>
            <a:r>
              <a:rPr lang="ru-RU" dirty="0" smtClean="0"/>
              <a:t>школы ГБОУ </a:t>
            </a:r>
            <a:r>
              <a:rPr lang="ru-RU" dirty="0"/>
              <a:t>СОШ №1159 </a:t>
            </a:r>
          </a:p>
        </p:txBody>
      </p:sp>
    </p:spTree>
    <p:extLst>
      <p:ext uri="{BB962C8B-B14F-4D97-AF65-F5344CB8AC3E}">
        <p14:creationId xmlns:p14="http://schemas.microsoft.com/office/powerpoint/2010/main" val="364250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Виды презентационных проектов могут быть различными, например:</a:t>
            </a:r>
          </a:p>
          <a:p>
            <a:r>
              <a:rPr lang="ru-RU" dirty="0"/>
              <a:t>- Воплощение (в роль человека, одушевленного или неодушевленного существа).</a:t>
            </a:r>
          </a:p>
          <a:p>
            <a:r>
              <a:rPr lang="ru-RU" dirty="0"/>
              <a:t>- Деловая игра.</a:t>
            </a:r>
          </a:p>
          <a:p>
            <a:r>
              <a:rPr lang="ru-RU" dirty="0"/>
              <a:t>- Демонстрация видеофильма – продукта, выполненного на основе информационных технологий.</a:t>
            </a:r>
          </a:p>
          <a:p>
            <a:r>
              <a:rPr lang="ru-RU" dirty="0"/>
              <a:t>- Диалог исторических или литературных персонажей.</a:t>
            </a:r>
          </a:p>
          <a:p>
            <a:r>
              <a:rPr lang="ru-RU" dirty="0"/>
              <a:t>- Защита на Ученом Совете.</a:t>
            </a:r>
          </a:p>
          <a:p>
            <a:r>
              <a:rPr lang="ru-RU" dirty="0"/>
              <a:t>- Игра с залом.</a:t>
            </a:r>
          </a:p>
          <a:p>
            <a:r>
              <a:rPr lang="ru-RU" dirty="0"/>
              <a:t>- Иллюстративное сопоставление фактов, документов, событий, эпох, цивилизаций…</a:t>
            </a:r>
          </a:p>
          <a:p>
            <a:r>
              <a:rPr lang="ru-RU" dirty="0"/>
              <a:t>- Инсценировка реального или вымышленного исторического события.</a:t>
            </a:r>
          </a:p>
          <a:p>
            <a:r>
              <a:rPr lang="ru-RU" dirty="0"/>
              <a:t>- Научная конференция.</a:t>
            </a:r>
          </a:p>
          <a:p>
            <a:r>
              <a:rPr lang="ru-RU" dirty="0"/>
              <a:t>- Отчет исследовательской экспедиции.</a:t>
            </a:r>
          </a:p>
          <a:p>
            <a:r>
              <a:rPr lang="ru-RU" dirty="0"/>
              <a:t>- Пресс-конференция.</a:t>
            </a:r>
          </a:p>
          <a:p>
            <a:r>
              <a:rPr lang="ru-RU" dirty="0"/>
              <a:t>- Путешествие.</a:t>
            </a:r>
          </a:p>
          <a:p>
            <a:r>
              <a:rPr lang="ru-RU" dirty="0"/>
              <a:t>- Реклама.</a:t>
            </a:r>
          </a:p>
          <a:p>
            <a:r>
              <a:rPr lang="ru-RU" dirty="0"/>
              <a:t>- Ролевая игра.</a:t>
            </a:r>
          </a:p>
          <a:p>
            <a:r>
              <a:rPr lang="ru-RU" dirty="0"/>
              <a:t>- Соревнования.</a:t>
            </a:r>
          </a:p>
          <a:p>
            <a:r>
              <a:rPr lang="ru-RU" dirty="0"/>
              <a:t>- Спектакль.</a:t>
            </a:r>
          </a:p>
          <a:p>
            <a:r>
              <a:rPr lang="ru-RU" dirty="0"/>
              <a:t>- Спортивная игра.</a:t>
            </a:r>
          </a:p>
          <a:p>
            <a:r>
              <a:rPr lang="ru-RU" dirty="0"/>
              <a:t>- Телепередача.</a:t>
            </a:r>
          </a:p>
          <a:p>
            <a:r>
              <a:rPr lang="ru-RU" dirty="0"/>
              <a:t>- Экскурсия.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 </a:t>
            </a:r>
            <a:r>
              <a:rPr lang="ru-RU" dirty="0" smtClean="0"/>
              <a:t>проектов.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953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Этапы</a:t>
            </a:r>
            <a:r>
              <a:rPr lang="ru-RU" dirty="0"/>
              <a:t>, соответствующие учебной деятельности: </a:t>
            </a:r>
          </a:p>
          <a:p>
            <a:r>
              <a:rPr lang="ru-RU" dirty="0"/>
              <a:t>- мотивационный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планирующий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информационно-операционный </a:t>
            </a:r>
            <a:endParaRPr lang="ru-RU" dirty="0" smtClean="0"/>
          </a:p>
          <a:p>
            <a:r>
              <a:rPr lang="ru-RU" dirty="0" smtClean="0"/>
              <a:t>- рефлексивно-оценочный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проектов во внеурочное и урочное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3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У обучающихся будут сформированы универсальные учебные действия, а именно:</a:t>
            </a:r>
          </a:p>
          <a:p>
            <a:r>
              <a:rPr lang="ru-RU" dirty="0"/>
              <a:t>а) личностные универсальные учебные </a:t>
            </a:r>
            <a:r>
              <a:rPr lang="ru-RU" dirty="0" smtClean="0"/>
              <a:t>действия</a:t>
            </a:r>
            <a:endParaRPr lang="ru-RU" dirty="0"/>
          </a:p>
          <a:p>
            <a:r>
              <a:rPr lang="ru-RU" dirty="0" smtClean="0"/>
              <a:t>б</a:t>
            </a:r>
            <a:r>
              <a:rPr lang="ru-RU" dirty="0"/>
              <a:t>) регулятивные универсальные учебные </a:t>
            </a:r>
            <a:r>
              <a:rPr lang="ru-RU" dirty="0" smtClean="0"/>
              <a:t>действия</a:t>
            </a:r>
            <a:endParaRPr lang="ru-RU" dirty="0"/>
          </a:p>
          <a:p>
            <a:r>
              <a:rPr lang="ru-RU" dirty="0" smtClean="0"/>
              <a:t>в</a:t>
            </a:r>
            <a:r>
              <a:rPr lang="ru-RU" dirty="0"/>
              <a:t>) познавательные универсальные учебные </a:t>
            </a:r>
            <a:r>
              <a:rPr lang="ru-RU" dirty="0" smtClean="0"/>
              <a:t>действия</a:t>
            </a:r>
            <a:endParaRPr lang="ru-RU" dirty="0"/>
          </a:p>
          <a:p>
            <a:r>
              <a:rPr lang="ru-RU" dirty="0" smtClean="0"/>
              <a:t>г</a:t>
            </a:r>
            <a:r>
              <a:rPr lang="ru-RU" dirty="0"/>
              <a:t>) коммуникативные универсальные учебные </a:t>
            </a:r>
            <a:r>
              <a:rPr lang="ru-RU" dirty="0" smtClean="0"/>
              <a:t>действия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0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</a:t>
            </a:r>
            <a:r>
              <a:rPr lang="ru-RU" b="1" u="sng" dirty="0"/>
              <a:t>Проект с точки зрения учащегося </a:t>
            </a:r>
            <a:r>
              <a:rPr lang="ru-RU" dirty="0"/>
              <a:t>– это возможность делать что-то интересное самостоятельно, в группе или самому,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– найденный способ решения проблемы – носит практический характер, имеет важное прикладное значение и, что весьма важно, интересен и значим для самих открывателей.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500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Проект с точки зрения учителя </a:t>
            </a:r>
            <a:r>
              <a:rPr lang="ru-RU" dirty="0"/>
              <a:t>– это дидактическое средство, позволяющее обучать проектированию, т.е. целенаправленной деятельности по нахождению способа решения проблемы путем решения задач, вытекающих из этой проблемы при рассмотрении ее в определенной ситуации.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10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1.Необходимо наличие социально значимой задачи (проблемы) –исследовательской, информационной, практической.</a:t>
            </a:r>
          </a:p>
          <a:p>
            <a:r>
              <a:rPr lang="ru-RU" dirty="0"/>
              <a:t>2.Выполнение проекта начинается с планирования действий по разрешению </a:t>
            </a:r>
            <a:r>
              <a:rPr lang="ru-RU" dirty="0" smtClean="0"/>
              <a:t>проблемы.</a:t>
            </a:r>
            <a:endParaRPr lang="ru-RU" dirty="0"/>
          </a:p>
          <a:p>
            <a:r>
              <a:rPr lang="ru-RU" dirty="0" smtClean="0"/>
              <a:t>3.Каждый </a:t>
            </a:r>
            <a:r>
              <a:rPr lang="ru-RU" dirty="0"/>
              <a:t>проект обязательно требует исследовательской работы учащихся.</a:t>
            </a:r>
          </a:p>
          <a:p>
            <a:r>
              <a:rPr lang="ru-RU" dirty="0" smtClean="0"/>
              <a:t>4.Результатом </a:t>
            </a:r>
            <a:r>
              <a:rPr lang="ru-RU" dirty="0"/>
              <a:t>работы над </a:t>
            </a:r>
            <a:r>
              <a:rPr lang="ru-RU" dirty="0" smtClean="0"/>
              <a:t>проектом является </a:t>
            </a:r>
            <a:r>
              <a:rPr lang="ru-RU" dirty="0"/>
              <a:t>продукт.</a:t>
            </a:r>
          </a:p>
          <a:p>
            <a:r>
              <a:rPr lang="ru-RU" dirty="0"/>
              <a:t>5.Подготовленный продукт должен быть представлен </a:t>
            </a:r>
            <a:r>
              <a:rPr lang="ru-RU" dirty="0" smtClean="0"/>
              <a:t>заказчику.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требования к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92357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Практико – ориентированный проект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Классификации проектов.</a:t>
            </a:r>
            <a:endParaRPr lang="ru-RU" dirty="0"/>
          </a:p>
        </p:txBody>
      </p:sp>
      <p:pic>
        <p:nvPicPr>
          <p:cNvPr id="1026" name="Picture 2" descr="C:\Users\Ксения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8094"/>
            <a:ext cx="3456384" cy="42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сения\Desktop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1071"/>
            <a:ext cx="4737669" cy="35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3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Наблюдение за </a:t>
            </a:r>
          </a:p>
          <a:p>
            <a:pPr marL="109728" indent="0">
              <a:buNone/>
            </a:pPr>
            <a:r>
              <a:rPr lang="ru-RU" dirty="0" smtClean="0"/>
              <a:t>развитием растения.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/>
              <a:t>Исследовательский проект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97728"/>
              </p:ext>
            </p:extLst>
          </p:nvPr>
        </p:nvGraphicFramePr>
        <p:xfrm>
          <a:off x="4355976" y="980729"/>
          <a:ext cx="4788024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3" imgW="7056401" imgH="10051365" progId="Word.Document.12">
                  <p:embed/>
                </p:oleObj>
              </mc:Choice>
              <mc:Fallback>
                <p:oleObj name="Документ" r:id="rId3" imgW="7056401" imgH="10051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980729"/>
                        <a:ext cx="4788024" cy="587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43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</a:t>
            </a:r>
            <a:r>
              <a:rPr lang="ru-RU" dirty="0" smtClean="0"/>
              <a:t>проект.</a:t>
            </a:r>
            <a:endParaRPr lang="ru-RU" dirty="0"/>
          </a:p>
        </p:txBody>
      </p:sp>
      <p:pic>
        <p:nvPicPr>
          <p:cNvPr id="2051" name="Picture 3" descr="C:\Users\Ксения\Desktop\Безымянный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43" y="1412776"/>
            <a:ext cx="2986733" cy="50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сения\Desktop\Безымянный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550376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70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проект.</a:t>
            </a:r>
            <a:endParaRPr lang="ru-RU" dirty="0"/>
          </a:p>
        </p:txBody>
      </p:sp>
      <p:pic>
        <p:nvPicPr>
          <p:cNvPr id="4098" name="Picture 2" descr="C:\Users\Ксения\Desktop\Безымянный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61717" cy="50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сения\Desktop\Безымянный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21208"/>
            <a:ext cx="4381236" cy="53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6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и проведение праздников. </a:t>
            </a:r>
          </a:p>
          <a:p>
            <a:r>
              <a:rPr lang="ru-RU" dirty="0" smtClean="0"/>
              <a:t>Прощание с первым классом. </a:t>
            </a:r>
          </a:p>
          <a:p>
            <a:r>
              <a:rPr lang="ru-RU" dirty="0" smtClean="0"/>
              <a:t>Новогодняя елка</a:t>
            </a:r>
          </a:p>
          <a:p>
            <a:r>
              <a:rPr lang="ru-RU" dirty="0" smtClean="0"/>
              <a:t>Викторина в гостях у осени.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Ролевой проект. </a:t>
            </a:r>
          </a:p>
        </p:txBody>
      </p:sp>
      <p:pic>
        <p:nvPicPr>
          <p:cNvPr id="5122" name="Picture 2" descr="D:\прощай 1 кл фото\DSC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252726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94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Монопроекты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 smtClean="0"/>
              <a:t>Межпредметные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 комплексности (иначе говоря, по предметно – содержательной области) можно выделить два типа проектов.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250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Мини – проекты </a:t>
            </a:r>
            <a:endParaRPr lang="ru-RU" dirty="0" smtClean="0"/>
          </a:p>
          <a:p>
            <a:r>
              <a:rPr lang="ru-RU" dirty="0" smtClean="0"/>
              <a:t>Краткосрочные </a:t>
            </a:r>
            <a:r>
              <a:rPr lang="ru-RU" dirty="0"/>
              <a:t>проекты </a:t>
            </a:r>
            <a:endParaRPr lang="ru-RU" dirty="0" smtClean="0"/>
          </a:p>
          <a:p>
            <a:r>
              <a:rPr lang="ru-RU" dirty="0" smtClean="0"/>
              <a:t>Недельные </a:t>
            </a:r>
            <a:r>
              <a:rPr lang="ru-RU" dirty="0"/>
              <a:t>проекты </a:t>
            </a:r>
            <a:endParaRPr lang="ru-RU" dirty="0" smtClean="0"/>
          </a:p>
          <a:p>
            <a:r>
              <a:rPr lang="ru-RU" dirty="0" smtClean="0"/>
              <a:t>Годичные проекты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продолжительности:</a:t>
            </a:r>
            <a:endParaRPr lang="ru-RU" dirty="0"/>
          </a:p>
        </p:txBody>
      </p:sp>
      <p:pic>
        <p:nvPicPr>
          <p:cNvPr id="6146" name="Picture 2" descr="D:\фест МОЁ путешествие\CIMG0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248" y="-19541552"/>
            <a:ext cx="15461508" cy="163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ест МОЁ путешествие\CIMG0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06" y="3068960"/>
            <a:ext cx="5328199" cy="34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9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456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Документ Microsoft Word</vt:lpstr>
      <vt:lpstr>Проектная деятельность в начальной школе.</vt:lpstr>
      <vt:lpstr>Основные требования к проекту.</vt:lpstr>
      <vt:lpstr>Классификации проектов.</vt:lpstr>
      <vt:lpstr>Исследовательский проект </vt:lpstr>
      <vt:lpstr>Информационный проект.</vt:lpstr>
      <vt:lpstr>Творческий проект.</vt:lpstr>
      <vt:lpstr>Ролевой проект. </vt:lpstr>
      <vt:lpstr>По комплексности (иначе говоря, по предметно – содержательной области) можно выделить два типа проектов. </vt:lpstr>
      <vt:lpstr>По продолжительности:</vt:lpstr>
      <vt:lpstr>Презентация проектов.</vt:lpstr>
      <vt:lpstr>Методы проектов во внеурочное и урочное время.</vt:lpstr>
      <vt:lpstr>Презентация PowerPoint</vt:lpstr>
      <vt:lpstr>Заключение.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школе.</dc:title>
  <dc:creator>blondinka20092009@rambler.ru</dc:creator>
  <cp:lastModifiedBy>blondinka20092009@rambler.ru</cp:lastModifiedBy>
  <cp:revision>8</cp:revision>
  <dcterms:created xsi:type="dcterms:W3CDTF">2014-12-04T21:20:48Z</dcterms:created>
  <dcterms:modified xsi:type="dcterms:W3CDTF">2014-12-04T22:42:12Z</dcterms:modified>
</cp:coreProperties>
</file>